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71" r:id="rId2"/>
    <p:sldId id="279" r:id="rId3"/>
    <p:sldId id="281" r:id="rId4"/>
    <p:sldId id="278" r:id="rId5"/>
    <p:sldId id="280" r:id="rId6"/>
    <p:sldId id="282" r:id="rId7"/>
    <p:sldId id="283" r:id="rId8"/>
    <p:sldId id="256" r:id="rId9"/>
    <p:sldId id="257" r:id="rId10"/>
    <p:sldId id="262" r:id="rId11"/>
    <p:sldId id="261" r:id="rId12"/>
    <p:sldId id="284" r:id="rId13"/>
    <p:sldId id="263" r:id="rId14"/>
    <p:sldId id="264" r:id="rId15"/>
    <p:sldId id="272" r:id="rId16"/>
    <p:sldId id="273" r:id="rId17"/>
    <p:sldId id="265" r:id="rId18"/>
    <p:sldId id="266" r:id="rId19"/>
    <p:sldId id="267" r:id="rId20"/>
    <p:sldId id="268" r:id="rId21"/>
    <p:sldId id="274" r:id="rId22"/>
    <p:sldId id="275" r:id="rId23"/>
    <p:sldId id="276" r:id="rId24"/>
    <p:sldId id="277" r:id="rId25"/>
    <p:sldId id="285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9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2E0FAFE-76E3-42B2-8FA9-D2B8390A862B}" type="datetimeFigureOut">
              <a:rPr lang="el-GR" smtClean="0"/>
              <a:pPr/>
              <a:t>21/3/2018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AC3CF8F-7318-4706-98B5-F90528C77B5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5816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FAFE-76E3-42B2-8FA9-D2B8390A862B}" type="datetimeFigureOut">
              <a:rPr lang="el-GR" smtClean="0"/>
              <a:pPr/>
              <a:t>21/3/2018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CF8F-7318-4706-98B5-F90528C77B5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589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FAFE-76E3-42B2-8FA9-D2B8390A862B}" type="datetimeFigureOut">
              <a:rPr lang="el-GR" smtClean="0"/>
              <a:pPr/>
              <a:t>21/3/2018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CF8F-7318-4706-98B5-F90528C77B5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700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FAFE-76E3-42B2-8FA9-D2B8390A862B}" type="datetimeFigureOut">
              <a:rPr lang="el-GR" smtClean="0"/>
              <a:pPr/>
              <a:t>21/3/2018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CF8F-7318-4706-98B5-F90528C77B5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068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2E0FAFE-76E3-42B2-8FA9-D2B8390A862B}" type="datetimeFigureOut">
              <a:rPr lang="el-GR" smtClean="0"/>
              <a:pPr/>
              <a:t>21/3/2018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0AC3CF8F-7318-4706-98B5-F90528C77B5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7987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FAFE-76E3-42B2-8FA9-D2B8390A862B}" type="datetimeFigureOut">
              <a:rPr lang="el-GR" smtClean="0"/>
              <a:pPr/>
              <a:t>21/3/2018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CF8F-7318-4706-98B5-F90528C77B5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673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FAFE-76E3-42B2-8FA9-D2B8390A862B}" type="datetimeFigureOut">
              <a:rPr lang="el-GR" smtClean="0"/>
              <a:pPr/>
              <a:t>21/3/2018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CF8F-7318-4706-98B5-F90528C77B5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8434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FAFE-76E3-42B2-8FA9-D2B8390A862B}" type="datetimeFigureOut">
              <a:rPr lang="el-GR" smtClean="0"/>
              <a:pPr/>
              <a:t>21/3/2018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CF8F-7318-4706-98B5-F90528C77B5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465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FAFE-76E3-42B2-8FA9-D2B8390A862B}" type="datetimeFigureOut">
              <a:rPr lang="el-GR" smtClean="0"/>
              <a:pPr/>
              <a:t>21/3/2018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CF8F-7318-4706-98B5-F90528C77B5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870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FAFE-76E3-42B2-8FA9-D2B8390A862B}" type="datetimeFigureOut">
              <a:rPr lang="el-GR" smtClean="0"/>
              <a:pPr/>
              <a:t>21/3/2018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AC3CF8F-7318-4706-98B5-F90528C77B5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141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2E0FAFE-76E3-42B2-8FA9-D2B8390A862B}" type="datetimeFigureOut">
              <a:rPr lang="el-GR" smtClean="0"/>
              <a:pPr/>
              <a:t>21/3/2018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0AC3CF8F-7318-4706-98B5-F90528C77B5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320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2E0FAFE-76E3-42B2-8FA9-D2B8390A862B}" type="datetimeFigureOut">
              <a:rPr lang="el-GR" smtClean="0"/>
              <a:pPr/>
              <a:t>21/3/2018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AC3CF8F-7318-4706-98B5-F90528C77B5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9998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" TargetMode="External"/><Relationship Id="rId2" Type="http://schemas.openxmlformats.org/officeDocument/2006/relationships/hyperlink" Target="http://www.hoc.g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onews.gr/istoria/158927_i-olympiaki-ekeheiria-stin-arhaia-ellad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Ολυμπιακοι</a:t>
            </a:r>
            <a:r>
              <a:rPr lang="el-GR" dirty="0" smtClean="0"/>
              <a:t> </a:t>
            </a:r>
            <a:br>
              <a:rPr lang="el-GR" dirty="0" smtClean="0"/>
            </a:br>
            <a:r>
              <a:rPr lang="el-GR" dirty="0" err="1" smtClean="0"/>
              <a:t>αγωνεσ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sz="2400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>
          <a:xfrm>
            <a:off x="1562100" y="4259180"/>
            <a:ext cx="9070848" cy="880084"/>
          </a:xfrm>
        </p:spPr>
        <p:txBody>
          <a:bodyPr>
            <a:noAutofit/>
          </a:bodyPr>
          <a:lstStyle/>
          <a:p>
            <a:pPr algn="r"/>
            <a:r>
              <a:rPr lang="el-GR" sz="2800" b="1" dirty="0"/>
              <a:t>Γυμνάσιο Αγίου </a:t>
            </a:r>
            <a:r>
              <a:rPr lang="el-GR" sz="2800" b="1" dirty="0" smtClean="0"/>
              <a:t>Πνεύματος</a:t>
            </a:r>
          </a:p>
          <a:p>
            <a:pPr algn="r"/>
            <a:r>
              <a:rPr lang="el-GR" sz="2800" b="1" dirty="0" smtClean="0"/>
              <a:t>Μια </a:t>
            </a:r>
            <a:r>
              <a:rPr lang="el-GR" sz="2800" b="1" dirty="0" smtClean="0"/>
              <a:t>εργασία των μαθητών του Α1</a:t>
            </a: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18728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Ο </a:t>
            </a:r>
            <a:r>
              <a:rPr lang="el-GR" sz="4000" dirty="0" smtClean="0"/>
              <a:t>ολυμπιακός όρκος γραμμένος </a:t>
            </a:r>
            <a:r>
              <a:rPr lang="el-GR" sz="4000" dirty="0"/>
              <a:t>από τον </a:t>
            </a:r>
            <a:r>
              <a:rPr lang="el-GR" sz="4000" dirty="0" smtClean="0"/>
              <a:t>βαρόνο </a:t>
            </a:r>
            <a:r>
              <a:rPr lang="en-US" sz="4000" dirty="0"/>
              <a:t>P</a:t>
            </a:r>
            <a:r>
              <a:rPr lang="el-GR" sz="4000" dirty="0" err="1" smtClean="0"/>
              <a:t>ierre</a:t>
            </a:r>
            <a:r>
              <a:rPr lang="el-GR" sz="4000" dirty="0" smtClean="0"/>
              <a:t> </a:t>
            </a:r>
            <a:r>
              <a:rPr lang="el-GR" sz="4000" dirty="0"/>
              <a:t>de </a:t>
            </a:r>
            <a:r>
              <a:rPr lang="el-GR" sz="4000" dirty="0" err="1" smtClean="0"/>
              <a:t>Coubertin</a:t>
            </a:r>
            <a:r>
              <a:rPr lang="en-US" sz="4000" dirty="0" smtClean="0"/>
              <a:t>,</a:t>
            </a:r>
            <a:r>
              <a:rPr lang="el-GR" sz="4000" dirty="0" smtClean="0"/>
              <a:t> </a:t>
            </a:r>
            <a:r>
              <a:rPr lang="el-GR" sz="4000" dirty="0"/>
              <a:t>τον εμπνευστή των σύγχρονων ολυμπιακών </a:t>
            </a:r>
            <a:r>
              <a:rPr lang="el-GR" sz="4000" dirty="0" smtClean="0"/>
              <a:t>αγώνων, </a:t>
            </a:r>
            <a:r>
              <a:rPr lang="el-GR" sz="4000" dirty="0"/>
              <a:t>απαγγέλθηκε για </a:t>
            </a:r>
            <a:r>
              <a:rPr lang="el-GR" sz="4000" dirty="0" smtClean="0"/>
              <a:t>πρώτη φορά </a:t>
            </a:r>
            <a:r>
              <a:rPr lang="el-GR" sz="4000" dirty="0"/>
              <a:t>από τον </a:t>
            </a:r>
            <a:r>
              <a:rPr lang="el-GR" sz="4000" dirty="0" smtClean="0"/>
              <a:t>Βίκτορ </a:t>
            </a:r>
            <a:r>
              <a:rPr lang="el-GR" sz="4000" dirty="0" err="1" smtClean="0"/>
              <a:t>Μπουάν</a:t>
            </a:r>
            <a:r>
              <a:rPr lang="el-GR" sz="4000" dirty="0" smtClean="0"/>
              <a:t> </a:t>
            </a:r>
            <a:r>
              <a:rPr lang="el-GR" sz="4000" dirty="0"/>
              <a:t>στους </a:t>
            </a:r>
            <a:r>
              <a:rPr lang="el-GR" sz="4000" dirty="0" smtClean="0"/>
              <a:t>θερινούς ολυμπιακούς αγώνες </a:t>
            </a:r>
            <a:r>
              <a:rPr lang="el-GR" sz="4000" smtClean="0"/>
              <a:t>του Μονάχου το 1972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17279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ο </a:t>
            </a:r>
            <a:r>
              <a:rPr lang="el-GR" sz="4000" dirty="0" smtClean="0"/>
              <a:t>πρώτος όρκος </a:t>
            </a:r>
            <a:r>
              <a:rPr lang="el-GR" sz="4000" dirty="0"/>
              <a:t>κριτή απαγγέλθηκε στους </a:t>
            </a:r>
            <a:r>
              <a:rPr lang="el-GR" sz="4000" dirty="0" smtClean="0"/>
              <a:t>θερινούς ολυμπιακούς αγώνες </a:t>
            </a:r>
            <a:r>
              <a:rPr lang="el-GR" sz="4000" dirty="0"/>
              <a:t>του </a:t>
            </a:r>
            <a:r>
              <a:rPr lang="el-GR" sz="4000" dirty="0" smtClean="0"/>
              <a:t>Μονάχου </a:t>
            </a:r>
            <a:r>
              <a:rPr lang="el-GR" sz="4000" dirty="0"/>
              <a:t>το 1972.</a:t>
            </a:r>
          </a:p>
        </p:txBody>
      </p:sp>
    </p:spTree>
    <p:extLst>
      <p:ext uri="{BB962C8B-B14F-4D97-AF65-F5344CB8AC3E}">
        <p14:creationId xmlns:p14="http://schemas.microsoft.com/office/powerpoint/2010/main" val="105348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66800" y="1443789"/>
            <a:ext cx="10058400" cy="4591251"/>
          </a:xfrm>
        </p:spPr>
        <p:txBody>
          <a:bodyPr>
            <a:noAutofit/>
          </a:bodyPr>
          <a:lstStyle/>
          <a:p>
            <a:r>
              <a:rPr lang="el-GR" sz="2800" dirty="0"/>
              <a:t> Στην ιστορία των σύγχρονων Ολυμπιακών  Αγώνων, ο Ολυμπιακός όρκος </a:t>
            </a:r>
            <a:r>
              <a:rPr lang="el-GR" sz="2800" dirty="0" smtClean="0"/>
              <a:t>προπονητή</a:t>
            </a:r>
            <a:r>
              <a:rPr lang="el-GR" sz="2800" dirty="0"/>
              <a:t>, απαγγέλθηκε για πρώτη φόρα στους θερινούς Ολυμπιακούς αγώνες Νέων  το 2010 από τον Έρικ </a:t>
            </a:r>
            <a:r>
              <a:rPr lang="el-GR" sz="2800" dirty="0" err="1"/>
              <a:t>Φάρελ</a:t>
            </a:r>
            <a:r>
              <a:rPr lang="el-GR" sz="2800" dirty="0"/>
              <a:t>, προπονητή της Βρετανικής Ολυμπιακής Ομάδας του </a:t>
            </a:r>
            <a:r>
              <a:rPr lang="el-GR" sz="2800" dirty="0" err="1"/>
              <a:t>κανόε</a:t>
            </a:r>
            <a:r>
              <a:rPr lang="el-GR" sz="2800" dirty="0"/>
              <a:t> καγιάκ. </a:t>
            </a:r>
            <a:endParaRPr lang="el-GR" sz="2800" dirty="0" smtClean="0"/>
          </a:p>
          <a:p>
            <a:r>
              <a:rPr lang="el-GR" sz="2800" dirty="0" smtClean="0"/>
              <a:t>Ο </a:t>
            </a:r>
            <a:r>
              <a:rPr lang="el-GR" sz="2800" dirty="0"/>
              <a:t>όρκος προπονητή ξεκινά από την αρχαία </a:t>
            </a:r>
            <a:r>
              <a:rPr lang="el-GR" sz="2800" dirty="0" smtClean="0"/>
              <a:t>Ολυμπία, </a:t>
            </a:r>
            <a:r>
              <a:rPr lang="el-GR" sz="2800" dirty="0"/>
              <a:t>που την πρώτη μέρα γινόταν η επίσημη τελετή της </a:t>
            </a:r>
            <a:r>
              <a:rPr lang="el-GR" sz="2800" dirty="0" smtClean="0"/>
              <a:t>ορκωμοσίας </a:t>
            </a:r>
            <a:r>
              <a:rPr lang="el-GR" sz="2800" dirty="0"/>
              <a:t>των αθλητών, των συγγενών  τους, των προπονητών και των κριτών [Ελλανοδικών] μπροστά στο </a:t>
            </a:r>
            <a:r>
              <a:rPr lang="el-GR" sz="2800" dirty="0" smtClean="0"/>
              <a:t>μεγαλοπρεπές </a:t>
            </a:r>
            <a:r>
              <a:rPr lang="el-GR" sz="2800" dirty="0"/>
              <a:t>άγαλμα του </a:t>
            </a:r>
            <a:r>
              <a:rPr lang="el-GR" sz="2800" dirty="0" err="1" smtClean="0"/>
              <a:t>Όρκιου</a:t>
            </a:r>
            <a:r>
              <a:rPr lang="el-GR" sz="2800" dirty="0" smtClean="0"/>
              <a:t> Διός, </a:t>
            </a:r>
            <a:r>
              <a:rPr lang="el-GR" sz="2800" dirty="0"/>
              <a:t>υποσχόμενοι </a:t>
            </a:r>
            <a:r>
              <a:rPr lang="el-GR" sz="2800" dirty="0" smtClean="0"/>
              <a:t>ότι </a:t>
            </a:r>
            <a:r>
              <a:rPr lang="el-GR" sz="2800" dirty="0"/>
              <a:t>θα αγωνιστούν τίμια τηρώντας τους κανόνες </a:t>
            </a:r>
          </a:p>
        </p:txBody>
      </p:sp>
    </p:spTree>
    <p:extLst>
      <p:ext uri="{BB962C8B-B14F-4D97-AF65-F5344CB8AC3E}">
        <p14:creationId xmlns:p14="http://schemas.microsoft.com/office/powerpoint/2010/main" val="59734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Ολυμπιακη</a:t>
            </a:r>
            <a:r>
              <a:rPr lang="el-GR" dirty="0" smtClean="0"/>
              <a:t> </a:t>
            </a:r>
            <a:r>
              <a:rPr lang="el-GR" dirty="0" err="1" smtClean="0"/>
              <a:t>φλογα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951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Ιστορική Αναδρομή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Για πρώτη φορά στην ιστορία των ολυμπιακών αγώνων πραγματοποιήθηκε η αφή της ολυμπιακής φλόγας το 1936 στους αγώνες του Βερολίνου. </a:t>
            </a:r>
          </a:p>
          <a:p>
            <a:r>
              <a:rPr lang="el-GR" sz="2400" dirty="0" smtClean="0"/>
              <a:t>Την ιδέα αυτήν την εμπνεύστηκε ο Γερμανός καθηγητής Καρλ </a:t>
            </a:r>
            <a:r>
              <a:rPr lang="el-GR" sz="2400" dirty="0" err="1" smtClean="0"/>
              <a:t>Ντιμ</a:t>
            </a:r>
            <a:r>
              <a:rPr lang="el-GR" sz="2400" dirty="0" smtClean="0"/>
              <a:t>. </a:t>
            </a:r>
          </a:p>
          <a:p>
            <a:r>
              <a:rPr lang="el-GR" sz="2400" dirty="0" smtClean="0"/>
              <a:t>Η φλόγα κατηγορήθηκε ότι αποτελεί δημιούργημα  του ναζιστικού καθεστώτος της Γερμανίας </a:t>
            </a:r>
          </a:p>
          <a:p>
            <a:r>
              <a:rPr lang="el-GR" sz="2400" dirty="0"/>
              <a:t>Η Αφή της Ολυμπιακής Φλόγας γίνεται παραδοσιακά στην Αρχαία Ολυμπία και υπεύθυνη για την διεξαγωγή της είναι η Ελληνική Ολυμπιακή Επιτροπή.</a:t>
            </a:r>
            <a:endParaRPr lang="el-GR" sz="2400" dirty="0" smtClean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595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Πρώτοι λαμπαδηδρόμοι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Ως το 2004 οι πρώτοι λαμπαδηδρόμοι ήταν αθλητές στίβου</a:t>
            </a:r>
          </a:p>
          <a:p>
            <a:r>
              <a:rPr lang="el-GR" sz="3200" dirty="0" smtClean="0"/>
              <a:t>Στους αγώνες του 2008 για πρώτη φορά επιλέχθηκε αθλητής από άλλο άθλημα (</a:t>
            </a:r>
            <a:r>
              <a:rPr lang="el-GR" sz="3200" dirty="0" err="1" smtClean="0"/>
              <a:t>ταε</a:t>
            </a:r>
            <a:r>
              <a:rPr lang="el-GR" sz="3200" dirty="0" smtClean="0"/>
              <a:t> κβο ντο) ως πρώτος </a:t>
            </a:r>
            <a:r>
              <a:rPr lang="el-GR" sz="3200" dirty="0" err="1" smtClean="0"/>
              <a:t>λαμαδηδρόμος</a:t>
            </a:r>
            <a:r>
              <a:rPr lang="el-GR" sz="3200" dirty="0" smtClean="0"/>
              <a:t>.</a:t>
            </a:r>
          </a:p>
          <a:p>
            <a:r>
              <a:rPr lang="el-GR" sz="3200" dirty="0" smtClean="0"/>
              <a:t>Μέχρι σήμερα δεν υπήρξε γυναίκα πρώτη λαμπαδηδρόμος.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81381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Πρωθιέρεια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Στο τελετουργικό αφής της φλόγας συμμετέχουν κοπέλες- ιέρειες που πραγματοποιούν μια λυτή χορογραφία.</a:t>
            </a:r>
          </a:p>
          <a:p>
            <a:r>
              <a:rPr lang="el-GR" sz="3200" dirty="0"/>
              <a:t> Η </a:t>
            </a:r>
            <a:r>
              <a:rPr lang="el-GR" sz="3200" dirty="0" err="1"/>
              <a:t>Πρωθιέρεια</a:t>
            </a:r>
            <a:r>
              <a:rPr lang="el-GR" sz="3200" dirty="0"/>
              <a:t>, με επίκληση στο θεό Απόλλωνα ανάβει τη δάδα με τη βοήθεια κοίλου κατόπτρου. </a:t>
            </a:r>
            <a:r>
              <a:rPr lang="el-GR" sz="3200" dirty="0" smtClean="0"/>
              <a:t>Έπειτα κατευθύνεται </a:t>
            </a:r>
            <a:r>
              <a:rPr lang="el-GR" sz="3200" dirty="0"/>
              <a:t>προς το Στάδιο, μεταφέροντας τη φλόγα σε πήλινο αγγείο και με τη συνοδεία των </a:t>
            </a:r>
            <a:r>
              <a:rPr lang="el-GR" sz="3200" dirty="0" smtClean="0"/>
              <a:t>ιερειών.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217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Doping </a:t>
            </a:r>
            <a:r>
              <a:rPr lang="el-GR" dirty="0" smtClean="0"/>
              <a:t>&amp; Αναβολικά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0109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600" dirty="0" smtClean="0"/>
              <a:t>Ντόπινκ είναι χημικές ουσίες που έχουν ως σκοπό την βελτίωση των επιδόσεων των αθλητών</a:t>
            </a:r>
          </a:p>
          <a:p>
            <a:r>
              <a:rPr lang="el-GR" sz="3600" dirty="0" smtClean="0"/>
              <a:t>Προσφέρονται στις εξής μορφές:</a:t>
            </a:r>
          </a:p>
          <a:p>
            <a:r>
              <a:rPr lang="el-GR" sz="3600" dirty="0"/>
              <a:t>Χάπια</a:t>
            </a:r>
          </a:p>
          <a:p>
            <a:r>
              <a:rPr lang="el-GR" sz="3600" dirty="0"/>
              <a:t>Ένεση</a:t>
            </a:r>
          </a:p>
          <a:p>
            <a:endParaRPr lang="el-GR" sz="3600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56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ΕΠΙΠΤΩΣΕΙΣ ΝΤΟΠΙΝΚ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u="sng" dirty="0" smtClean="0"/>
              <a:t> </a:t>
            </a:r>
            <a:r>
              <a:rPr lang="el-GR" sz="3200" dirty="0"/>
              <a:t>Καρδιοαγγειακά </a:t>
            </a:r>
            <a:r>
              <a:rPr lang="el-GR" sz="3200" dirty="0" smtClean="0"/>
              <a:t>προβλήματα</a:t>
            </a:r>
          </a:p>
          <a:p>
            <a:r>
              <a:rPr lang="el-GR" sz="3200" dirty="0"/>
              <a:t>Ηπατικές </a:t>
            </a:r>
            <a:r>
              <a:rPr lang="el-GR" sz="3200" dirty="0" smtClean="0"/>
              <a:t>διαταραχές</a:t>
            </a:r>
          </a:p>
          <a:p>
            <a:r>
              <a:rPr lang="el-GR" sz="3200" dirty="0"/>
              <a:t>Ορμονικές διαταραχές</a:t>
            </a:r>
            <a:endParaRPr lang="el-GR" sz="3200" dirty="0" smtClean="0"/>
          </a:p>
          <a:p>
            <a:r>
              <a:rPr lang="el-GR" sz="3200" dirty="0" smtClean="0"/>
              <a:t>Ψυχικές </a:t>
            </a:r>
            <a:r>
              <a:rPr lang="el-GR" sz="3200" dirty="0"/>
              <a:t>διαταραχές</a:t>
            </a:r>
          </a:p>
          <a:p>
            <a:pPr marL="0" indent="0">
              <a:buNone/>
            </a:pPr>
            <a:r>
              <a:rPr lang="el-GR" sz="3200" dirty="0"/>
              <a:t/>
            </a:r>
            <a:br>
              <a:rPr lang="el-GR" sz="3200" dirty="0"/>
            </a:b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142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Ολυμπιακοσ</a:t>
            </a:r>
            <a:r>
              <a:rPr lang="el-GR" dirty="0" smtClean="0"/>
              <a:t> </a:t>
            </a:r>
            <a:r>
              <a:rPr lang="el-GR" dirty="0" err="1" smtClean="0"/>
              <a:t>υμνοσ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91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 ΠΙΟ ΔΙΑΒΟΗΤΕΣ ΥΠΟΘΕΣΕΙΣ ΝΤΟΠΙΝΓΚ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/>
              <a:t>Ρικ ΝτεΜοντ, ΗΠΑ (Κολύμβηση</a:t>
            </a:r>
            <a:r>
              <a:rPr lang="el-GR" sz="3200" dirty="0" smtClean="0"/>
              <a:t>)</a:t>
            </a:r>
          </a:p>
          <a:p>
            <a:r>
              <a:rPr lang="el-GR" sz="3200" dirty="0"/>
              <a:t>Άννα Βερούλη, </a:t>
            </a:r>
            <a:r>
              <a:rPr lang="el-GR" sz="3200" dirty="0" smtClean="0"/>
              <a:t>Ελλάδα (Στίβος)</a:t>
            </a:r>
          </a:p>
          <a:p>
            <a:r>
              <a:rPr lang="el-GR" sz="3200" dirty="0"/>
              <a:t>Νταβίντε Ρεμπελίν, Ιταλία </a:t>
            </a:r>
            <a:r>
              <a:rPr lang="el-GR" sz="3200" dirty="0" smtClean="0"/>
              <a:t>(Πο</a:t>
            </a:r>
            <a:r>
              <a:rPr lang="el-GR" sz="3200" dirty="0"/>
              <a:t>δ</a:t>
            </a:r>
            <a:r>
              <a:rPr lang="el-GR" sz="3200" dirty="0" smtClean="0"/>
              <a:t>ηλασία)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47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Ολυμπιακοι</a:t>
            </a:r>
            <a:r>
              <a:rPr lang="el-GR" dirty="0" smtClean="0"/>
              <a:t> </a:t>
            </a:r>
            <a:r>
              <a:rPr lang="el-GR" dirty="0" err="1" smtClean="0"/>
              <a:t>αγωνεΣ</a:t>
            </a:r>
            <a:r>
              <a:rPr lang="el-GR" dirty="0" smtClean="0"/>
              <a:t> 1896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50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66800" y="1609826"/>
            <a:ext cx="10058400" cy="3931920"/>
          </a:xfrm>
        </p:spPr>
        <p:txBody>
          <a:bodyPr>
            <a:noAutofit/>
          </a:bodyPr>
          <a:lstStyle/>
          <a:p>
            <a:r>
              <a:rPr lang="el-GR" sz="2800" dirty="0" smtClean="0"/>
              <a:t>Αποτελούν τους πρώτους ολυμπιακούς αγώνες της σύγχρονης εποχής.</a:t>
            </a:r>
          </a:p>
          <a:p>
            <a:r>
              <a:rPr lang="el-GR" sz="2800" dirty="0" smtClean="0"/>
              <a:t>Διοργανώθηκαν στην Αθήνα από τις 25 Μαρτίου έως τις 3 Απριλίου 1896</a:t>
            </a:r>
          </a:p>
          <a:p>
            <a:r>
              <a:rPr lang="el-GR" sz="2800" dirty="0" smtClean="0"/>
              <a:t>Διοργανωτές υπήρξαν οι :</a:t>
            </a:r>
          </a:p>
          <a:p>
            <a:r>
              <a:rPr lang="el-GR" sz="2800" dirty="0" smtClean="0"/>
              <a:t>Πιερ ντε Κουμπερτέν (Γάλλος βαρόνος και εμπνευστής της αναβίωσης των Ολυμπιακών αγώνων)</a:t>
            </a:r>
          </a:p>
          <a:p>
            <a:r>
              <a:rPr lang="el-GR" sz="2800" dirty="0" smtClean="0"/>
              <a:t>Δημήτρης Βικέλας (Έλληνας λογοτέχνης, πρόεδρος της επιτροπής διοργάνωσης των πρώτων αγώνων)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4614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αθλήματα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66800" y="1754204"/>
            <a:ext cx="10058400" cy="3931920"/>
          </a:xfrm>
        </p:spPr>
        <p:txBody>
          <a:bodyPr>
            <a:noAutofit/>
          </a:bodyPr>
          <a:lstStyle/>
          <a:p>
            <a:r>
              <a:rPr lang="el-GR" sz="2400" dirty="0" smtClean="0"/>
              <a:t>Αντισφαίριση</a:t>
            </a:r>
          </a:p>
          <a:p>
            <a:r>
              <a:rPr lang="el-GR" sz="2400" dirty="0" smtClean="0"/>
              <a:t>Άρση βαρών</a:t>
            </a:r>
          </a:p>
          <a:p>
            <a:r>
              <a:rPr lang="el-GR" sz="2400" dirty="0" smtClean="0"/>
              <a:t>Γυμναστική</a:t>
            </a:r>
          </a:p>
          <a:p>
            <a:r>
              <a:rPr lang="el-GR" sz="2400" dirty="0" smtClean="0"/>
              <a:t>Κολύμβηση</a:t>
            </a:r>
          </a:p>
          <a:p>
            <a:r>
              <a:rPr lang="el-GR" sz="2400" dirty="0" smtClean="0"/>
              <a:t>Ξιφασκία</a:t>
            </a:r>
          </a:p>
          <a:p>
            <a:r>
              <a:rPr lang="el-GR" sz="2400" dirty="0" smtClean="0"/>
              <a:t>Πάλη</a:t>
            </a:r>
          </a:p>
          <a:p>
            <a:r>
              <a:rPr lang="el-GR" sz="2400" dirty="0" smtClean="0"/>
              <a:t>Ποδηλασία</a:t>
            </a:r>
          </a:p>
          <a:p>
            <a:r>
              <a:rPr lang="el-GR" sz="2400" dirty="0" smtClean="0"/>
              <a:t>Στίβος</a:t>
            </a:r>
          </a:p>
          <a:p>
            <a:r>
              <a:rPr lang="el-GR" sz="2400" dirty="0" smtClean="0"/>
              <a:t>Σκοποβολή</a:t>
            </a:r>
          </a:p>
          <a:p>
            <a:pPr marL="0" indent="0">
              <a:buNone/>
            </a:pPr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332317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Μαραθώνιος δρόμος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58516" y="1934893"/>
            <a:ext cx="10058400" cy="3931920"/>
          </a:xfrm>
        </p:spPr>
        <p:txBody>
          <a:bodyPr>
            <a:noAutofit/>
          </a:bodyPr>
          <a:lstStyle/>
          <a:p>
            <a:r>
              <a:rPr lang="el-GR" sz="2400" dirty="0" smtClean="0"/>
              <a:t>Στους πρώτους ολυμπιακούς της Αθήνας δέσποζε το αγώνισμα του Μαραθώνιου δρόμου.</a:t>
            </a:r>
          </a:p>
          <a:p>
            <a:r>
              <a:rPr lang="el-GR" sz="2400" dirty="0" smtClean="0"/>
              <a:t>Εισηγητής του υπήρξε ο Άγγλος φιλόλογος Μισέλ </a:t>
            </a:r>
            <a:r>
              <a:rPr lang="el-GR" sz="2400" dirty="0" err="1" smtClean="0"/>
              <a:t>Μπρεάλ</a:t>
            </a:r>
            <a:r>
              <a:rPr lang="el-GR" sz="2400" dirty="0" smtClean="0"/>
              <a:t>, σε ανάμνηση της διαδρομής του </a:t>
            </a:r>
            <a:r>
              <a:rPr lang="el-GR" sz="2400" dirty="0" err="1" smtClean="0"/>
              <a:t>Φειδιπίδη</a:t>
            </a:r>
            <a:r>
              <a:rPr lang="el-GR" sz="2400" dirty="0" smtClean="0"/>
              <a:t> μετά τη μάχη του Μαραθώνα το 490π.Χ.</a:t>
            </a:r>
          </a:p>
          <a:p>
            <a:r>
              <a:rPr lang="el-GR" sz="2400" dirty="0" smtClean="0"/>
              <a:t>Πραγματοποιήθηκε την Παρασκευή 29 Μαρτίου (10 Απριλίου) 1896</a:t>
            </a:r>
          </a:p>
          <a:p>
            <a:r>
              <a:rPr lang="el-GR" sz="2400" dirty="0" smtClean="0"/>
              <a:t>Πήραν μέρος 17 αθλητές από 5 χώρες</a:t>
            </a:r>
          </a:p>
          <a:p>
            <a:r>
              <a:rPr lang="el-GR" sz="2400" dirty="0" smtClean="0"/>
              <a:t>Ο τερματισμός έγινε στο Παναθηναϊκό στάδιο όπου είχαν συγκεντρωθεί 100.000 άνθρωποι</a:t>
            </a:r>
          </a:p>
          <a:p>
            <a:r>
              <a:rPr lang="el-GR" sz="2400" dirty="0" smtClean="0"/>
              <a:t>Νικητής ήταν ο Έλληνας Σπύρος Λούης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57399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Δικτυογραφία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http://www.hoc.gr/</a:t>
            </a:r>
            <a:endParaRPr lang="el-GR" dirty="0" smtClean="0"/>
          </a:p>
          <a:p>
            <a:r>
              <a:rPr lang="en-US" dirty="0" smtClean="0">
                <a:hlinkClick r:id="rId3"/>
              </a:rPr>
              <a:t>https://el.wikipedia.org/</a:t>
            </a:r>
            <a:endParaRPr lang="el-GR" dirty="0" smtClean="0"/>
          </a:p>
          <a:p>
            <a:r>
              <a:rPr lang="en-US" dirty="0" smtClean="0">
                <a:hlinkClick r:id="rId4"/>
              </a:rPr>
              <a:t>http://www.pronews.gr/istoria/158927_i-olympiaki-ekeheiria-stin-arhaia-ellada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3501189" y="671680"/>
            <a:ext cx="7916778" cy="57050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b="1" dirty="0" smtClean="0"/>
              <a:t>Ολυμπιακός ύμνος</a:t>
            </a:r>
            <a:endParaRPr lang="el-GR" sz="1600" b="1" dirty="0"/>
          </a:p>
          <a:p>
            <a:pPr marL="0" indent="0">
              <a:buNone/>
            </a:pPr>
            <a:r>
              <a:rPr lang="el-GR" sz="1600" dirty="0" smtClean="0"/>
              <a:t>Αρχαίο </a:t>
            </a:r>
            <a:r>
              <a:rPr lang="el-GR" sz="1600" dirty="0" err="1"/>
              <a:t>Πνεύμ</a:t>
            </a:r>
            <a:r>
              <a:rPr lang="el-GR" sz="1600" dirty="0"/>
              <a:t>’ </a:t>
            </a:r>
            <a:r>
              <a:rPr lang="el-GR" sz="1600" dirty="0" err="1"/>
              <a:t>αθάνατον</a:t>
            </a:r>
            <a:r>
              <a:rPr lang="el-GR" sz="1600" dirty="0"/>
              <a:t>, αγνέ πατέρα</a:t>
            </a:r>
          </a:p>
          <a:p>
            <a:pPr marL="0" indent="0">
              <a:buNone/>
            </a:pPr>
            <a:r>
              <a:rPr lang="el-GR" sz="1600" dirty="0"/>
              <a:t>του ωραίου, του μεγάλου και τ’ αληθινού,</a:t>
            </a:r>
          </a:p>
          <a:p>
            <a:pPr marL="0" indent="0">
              <a:buNone/>
            </a:pPr>
            <a:r>
              <a:rPr lang="el-GR" sz="1600" dirty="0" err="1"/>
              <a:t>κατέβα</a:t>
            </a:r>
            <a:r>
              <a:rPr lang="el-GR" sz="1600" dirty="0"/>
              <a:t>, φανερώσου κι </a:t>
            </a:r>
            <a:r>
              <a:rPr lang="el-GR" sz="1600" dirty="0" err="1"/>
              <a:t>άστραψ</a:t>
            </a:r>
            <a:r>
              <a:rPr lang="el-GR" sz="1600" dirty="0"/>
              <a:t>’ εδώ πέρα</a:t>
            </a:r>
          </a:p>
          <a:p>
            <a:pPr marL="0" indent="0">
              <a:buNone/>
            </a:pPr>
            <a:r>
              <a:rPr lang="el-GR" sz="1600" dirty="0"/>
              <a:t>στη δόξα της δικής σου γης και τ’ ουρανού.</a:t>
            </a:r>
          </a:p>
          <a:p>
            <a:endParaRPr lang="el-GR" sz="1600" dirty="0"/>
          </a:p>
          <a:p>
            <a:pPr marL="0" indent="0">
              <a:buNone/>
            </a:pPr>
            <a:r>
              <a:rPr lang="el-GR" sz="1600" dirty="0" smtClean="0"/>
              <a:t>Στο </a:t>
            </a:r>
            <a:r>
              <a:rPr lang="el-GR" sz="1600" dirty="0"/>
              <a:t>δρόμο και στο πάλεμα και στο λιθάρι,</a:t>
            </a:r>
          </a:p>
          <a:p>
            <a:pPr marL="0" indent="0">
              <a:buNone/>
            </a:pPr>
            <a:r>
              <a:rPr lang="el-GR" sz="1600" dirty="0"/>
              <a:t>στων ευγενών Αγώνων λάμψε την ορμή,</a:t>
            </a:r>
          </a:p>
          <a:p>
            <a:pPr marL="0" indent="0">
              <a:buNone/>
            </a:pPr>
            <a:r>
              <a:rPr lang="el-GR" sz="1600" dirty="0"/>
              <a:t>και με τ’ αμάραντο στεφάνωσε κλωνάρι</a:t>
            </a:r>
          </a:p>
          <a:p>
            <a:pPr marL="0" indent="0">
              <a:buNone/>
            </a:pPr>
            <a:r>
              <a:rPr lang="el-GR" sz="1600" dirty="0"/>
              <a:t>και σιδερένιο πλάσε κι άξιο το κορμί.</a:t>
            </a:r>
          </a:p>
          <a:p>
            <a:endParaRPr lang="el-GR" sz="1600" dirty="0"/>
          </a:p>
          <a:p>
            <a:pPr marL="0" indent="0">
              <a:buNone/>
            </a:pPr>
            <a:r>
              <a:rPr lang="el-GR" sz="1600" dirty="0"/>
              <a:t>Κάμποι, βουνά και πέλαγα φέγγουν μαζί σου</a:t>
            </a:r>
          </a:p>
          <a:p>
            <a:pPr marL="0" indent="0">
              <a:buNone/>
            </a:pPr>
            <a:r>
              <a:rPr lang="el-GR" sz="1600" dirty="0"/>
              <a:t>σαν ένας </a:t>
            </a:r>
            <a:r>
              <a:rPr lang="el-GR" sz="1600" dirty="0" err="1"/>
              <a:t>λευκοπόρφυρος</a:t>
            </a:r>
            <a:r>
              <a:rPr lang="el-GR" sz="1600" dirty="0"/>
              <a:t> μέγας ναός,</a:t>
            </a:r>
          </a:p>
          <a:p>
            <a:pPr marL="0" indent="0">
              <a:buNone/>
            </a:pPr>
            <a:r>
              <a:rPr lang="el-GR" sz="1600" dirty="0"/>
              <a:t>και τρέχει στο ναό εδώ προσκυνητής σου,</a:t>
            </a:r>
          </a:p>
          <a:p>
            <a:pPr marL="0" indent="0">
              <a:buNone/>
            </a:pPr>
            <a:r>
              <a:rPr lang="el-GR" sz="1600" dirty="0"/>
              <a:t>Αρχαίο </a:t>
            </a:r>
            <a:r>
              <a:rPr lang="el-GR" sz="1600" dirty="0" err="1"/>
              <a:t>Πνεύμ</a:t>
            </a:r>
            <a:r>
              <a:rPr lang="el-GR" sz="1600" dirty="0"/>
              <a:t>’ αθάνατο, κάθε λαός.</a:t>
            </a:r>
          </a:p>
        </p:txBody>
      </p:sp>
    </p:spTree>
    <p:extLst>
      <p:ext uri="{BB962C8B-B14F-4D97-AF65-F5344CB8AC3E}">
        <p14:creationId xmlns:p14="http://schemas.microsoft.com/office/powerpoint/2010/main" val="403796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66800" y="1766235"/>
            <a:ext cx="10058400" cy="3931920"/>
          </a:xfrm>
        </p:spPr>
        <p:txBody>
          <a:bodyPr/>
          <a:lstStyle/>
          <a:p>
            <a:r>
              <a:rPr lang="el-GR" sz="2800" dirty="0" smtClean="0"/>
              <a:t>Ο  </a:t>
            </a:r>
            <a:r>
              <a:rPr lang="el-GR" sz="2800" dirty="0"/>
              <a:t>πρώτος </a:t>
            </a:r>
            <a:r>
              <a:rPr lang="el-GR" sz="2800" dirty="0" smtClean="0"/>
              <a:t>ολυμπιακός ύμνος </a:t>
            </a:r>
            <a:r>
              <a:rPr lang="el-GR" sz="2800" dirty="0"/>
              <a:t>του </a:t>
            </a:r>
            <a:r>
              <a:rPr lang="el-GR" sz="2800" dirty="0" smtClean="0"/>
              <a:t>Πινδάρου </a:t>
            </a:r>
            <a:r>
              <a:rPr lang="el-GR" sz="2800" dirty="0"/>
              <a:t>είναι </a:t>
            </a:r>
            <a:r>
              <a:rPr lang="el-GR" sz="2800" dirty="0" smtClean="0"/>
              <a:t>αφιερωμένος </a:t>
            </a:r>
            <a:r>
              <a:rPr lang="el-GR" sz="2800" dirty="0"/>
              <a:t>στο Ιέρωνα </a:t>
            </a:r>
            <a:r>
              <a:rPr lang="el-GR" sz="2800" dirty="0" smtClean="0"/>
              <a:t>ο οποίος </a:t>
            </a:r>
            <a:r>
              <a:rPr lang="el-GR" sz="2800" dirty="0"/>
              <a:t>νίκησε το 476 </a:t>
            </a:r>
            <a:r>
              <a:rPr lang="el-GR" sz="2800" dirty="0" err="1"/>
              <a:t>π.Χ</a:t>
            </a:r>
            <a:r>
              <a:rPr lang="el-GR" sz="2800" dirty="0"/>
              <a:t> </a:t>
            </a:r>
            <a:r>
              <a:rPr lang="el-GR" sz="2800" dirty="0" smtClean="0"/>
              <a:t>στις ιπποδρομίες.</a:t>
            </a:r>
          </a:p>
          <a:p>
            <a:pPr marL="0" indent="0">
              <a:buNone/>
            </a:pPr>
            <a:endParaRPr lang="el-GR" sz="2800" dirty="0"/>
          </a:p>
          <a:p>
            <a:r>
              <a:rPr lang="el-GR" sz="2800" dirty="0" smtClean="0"/>
              <a:t>Ο σύγχρονος ολυμπιακός </a:t>
            </a:r>
            <a:r>
              <a:rPr lang="el-GR" sz="2800" dirty="0"/>
              <a:t>ύμνος </a:t>
            </a:r>
            <a:r>
              <a:rPr lang="el-GR" sz="2800" dirty="0" smtClean="0"/>
              <a:t>συντέθηκε </a:t>
            </a:r>
            <a:r>
              <a:rPr lang="el-GR" sz="2800" dirty="0"/>
              <a:t>για τους πρώτους  </a:t>
            </a:r>
            <a:r>
              <a:rPr lang="el-GR" sz="2800" dirty="0" smtClean="0"/>
              <a:t>σύγχρονους  ολυμπιακούς </a:t>
            </a:r>
            <a:r>
              <a:rPr lang="el-GR" sz="2800" dirty="0"/>
              <a:t>αγώνες της </a:t>
            </a:r>
            <a:r>
              <a:rPr lang="el-GR" sz="2800" dirty="0" smtClean="0"/>
              <a:t>Αθήνας </a:t>
            </a:r>
            <a:r>
              <a:rPr lang="el-GR" sz="2800" dirty="0"/>
              <a:t>το 1986 στο σαμαρά σε </a:t>
            </a:r>
            <a:r>
              <a:rPr lang="el-GR" sz="2800" dirty="0" smtClean="0"/>
              <a:t>ποίησή </a:t>
            </a:r>
            <a:r>
              <a:rPr lang="el-GR" sz="2800" dirty="0"/>
              <a:t>του </a:t>
            </a:r>
            <a:r>
              <a:rPr lang="el-GR" sz="2800" b="1" dirty="0" smtClean="0"/>
              <a:t>Κωστή Παλαμά </a:t>
            </a:r>
            <a:r>
              <a:rPr lang="el-GR" sz="2800" dirty="0" smtClean="0"/>
              <a:t>και μελοποιήθηκε από τον </a:t>
            </a:r>
            <a:r>
              <a:rPr lang="el-GR" sz="2800" b="1" dirty="0" smtClean="0"/>
              <a:t>Σπυρίδωνα Σαμαρά</a:t>
            </a:r>
            <a:r>
              <a:rPr lang="el-GR" sz="2800" dirty="0" smtClean="0"/>
              <a:t>.</a:t>
            </a:r>
            <a:endParaRPr lang="el-GR" sz="2800" dirty="0"/>
          </a:p>
          <a:p>
            <a:endParaRPr 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535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66800" y="1645920"/>
            <a:ext cx="10058400" cy="393192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 </a:t>
            </a:r>
            <a:r>
              <a:rPr lang="el-GR" sz="2800" dirty="0"/>
              <a:t>Κατά τις επόμενες </a:t>
            </a:r>
            <a:r>
              <a:rPr lang="el-GR" sz="2800" dirty="0" smtClean="0"/>
              <a:t>ολυμπιάδες, </a:t>
            </a:r>
            <a:r>
              <a:rPr lang="el-GR" sz="2800" dirty="0"/>
              <a:t>η </a:t>
            </a:r>
            <a:r>
              <a:rPr lang="el-GR" sz="2800" dirty="0" smtClean="0"/>
              <a:t>εκάστοτε διοργανώτρια </a:t>
            </a:r>
            <a:r>
              <a:rPr lang="el-GR" sz="2800" dirty="0"/>
              <a:t>χώρα ανέθετε σε </a:t>
            </a:r>
            <a:r>
              <a:rPr lang="el-GR" sz="2800" dirty="0" smtClean="0"/>
              <a:t>διάφορους </a:t>
            </a:r>
            <a:r>
              <a:rPr lang="el-GR" sz="2800" dirty="0"/>
              <a:t>συνθέτες τη σύνθεση </a:t>
            </a:r>
            <a:r>
              <a:rPr lang="el-GR" sz="2800" dirty="0" smtClean="0"/>
              <a:t>ενός </a:t>
            </a:r>
            <a:r>
              <a:rPr lang="el-GR" sz="2800" dirty="0"/>
              <a:t>ξεχωριστού ύμνου </a:t>
            </a:r>
            <a:r>
              <a:rPr lang="el-GR" sz="2800" dirty="0" smtClean="0"/>
              <a:t>.</a:t>
            </a:r>
          </a:p>
          <a:p>
            <a:pPr marL="0" indent="0">
              <a:buNone/>
            </a:pPr>
            <a:endParaRPr lang="el-GR" sz="2800" dirty="0" smtClean="0"/>
          </a:p>
          <a:p>
            <a:r>
              <a:rPr lang="el-GR" sz="2800" dirty="0" smtClean="0"/>
              <a:t> </a:t>
            </a:r>
            <a:r>
              <a:rPr lang="el-GR" sz="2800" dirty="0"/>
              <a:t>Το 1958 όμως ο </a:t>
            </a:r>
            <a:r>
              <a:rPr lang="el-GR" sz="2800" dirty="0" smtClean="0"/>
              <a:t>ύμνος </a:t>
            </a:r>
            <a:r>
              <a:rPr lang="el-GR" sz="2800" dirty="0"/>
              <a:t>των </a:t>
            </a:r>
            <a:r>
              <a:rPr lang="el-GR" sz="2800" dirty="0" smtClean="0"/>
              <a:t>Σαμάρα/Παλαμά επελέγη από τη διεθνή ολυμπιακή επιτροπή </a:t>
            </a:r>
            <a:r>
              <a:rPr lang="el-GR" sz="2800" dirty="0"/>
              <a:t>ως </a:t>
            </a:r>
            <a:r>
              <a:rPr lang="el-GR" sz="2800" dirty="0" smtClean="0"/>
              <a:t>ο επίσημός </a:t>
            </a:r>
            <a:r>
              <a:rPr lang="el-GR" sz="2800" dirty="0"/>
              <a:t>ύμνος του ολυμπιακού </a:t>
            </a:r>
            <a:r>
              <a:rPr lang="el-GR" sz="2800" dirty="0" smtClean="0"/>
              <a:t>κινήματος.</a:t>
            </a:r>
          </a:p>
          <a:p>
            <a:pPr marL="0" indent="0">
              <a:buNone/>
            </a:pPr>
            <a:endParaRPr lang="el-GR" sz="2800" dirty="0" smtClean="0"/>
          </a:p>
          <a:p>
            <a:r>
              <a:rPr lang="el-GR" sz="2800" dirty="0" smtClean="0"/>
              <a:t>Από </a:t>
            </a:r>
            <a:r>
              <a:rPr lang="el-GR" sz="2800" dirty="0"/>
              <a:t>την ολυμπιάδα της </a:t>
            </a:r>
            <a:r>
              <a:rPr lang="el-GR" sz="2800" dirty="0" smtClean="0"/>
              <a:t>Ρώμης το 1960 ανακρούετε </a:t>
            </a:r>
            <a:r>
              <a:rPr lang="el-GR" sz="2800" dirty="0"/>
              <a:t>στις τελετές έναρξης και λήξης κάθε </a:t>
            </a:r>
            <a:r>
              <a:rPr lang="el-GR" sz="2800" dirty="0" smtClean="0"/>
              <a:t>ολυμπιάδας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54135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Ολυμπιακη</a:t>
            </a:r>
            <a:r>
              <a:rPr lang="el-GR" dirty="0" smtClean="0"/>
              <a:t> </a:t>
            </a:r>
            <a:r>
              <a:rPr lang="el-GR" dirty="0" err="1" smtClean="0"/>
              <a:t>Εκεχειρια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253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66800" y="1826394"/>
            <a:ext cx="10058400" cy="3931920"/>
          </a:xfrm>
        </p:spPr>
        <p:txBody>
          <a:bodyPr>
            <a:normAutofit/>
          </a:bodyPr>
          <a:lstStyle/>
          <a:p>
            <a:r>
              <a:rPr lang="el-GR" sz="2800" dirty="0"/>
              <a:t>Η Ολυμπιακή Εκεχειρία είναι η παύση των εχθροπραξιών που συντελούνταν μεταξύ των αρχαίων Ελληνικών πόλεων κατά την περίοδο των Αρχαίων Ολυμπιακών Αγώνων </a:t>
            </a:r>
            <a:r>
              <a:rPr lang="el-GR" sz="2800" dirty="0" smtClean="0"/>
              <a:t>.</a:t>
            </a:r>
          </a:p>
          <a:p>
            <a:r>
              <a:rPr lang="el-GR" sz="2800" dirty="0" smtClean="0"/>
              <a:t> </a:t>
            </a:r>
            <a:r>
              <a:rPr lang="el-GR" sz="2800" dirty="0"/>
              <a:t>Τις τελευταίες δεκαετίες γίνεται προσπάθεια η εκεχειρία να καθιερωθεί ως παγκόσμιος δεσμός</a:t>
            </a:r>
            <a:r>
              <a:rPr lang="el-GR" sz="2800" dirty="0" smtClean="0"/>
              <a:t>.</a:t>
            </a:r>
          </a:p>
          <a:p>
            <a:r>
              <a:rPr lang="el-GR" sz="2800" dirty="0" smtClean="0"/>
              <a:t> </a:t>
            </a:r>
            <a:r>
              <a:rPr lang="el-GR" sz="2800" dirty="0"/>
              <a:t>Η ιδέα της Ολυμπιακής εκεχειρίας προέρχεται από την βαθιά πεποίθηση ότι ο αθλητισμός προσφέρει ειρήνη .</a:t>
            </a:r>
          </a:p>
        </p:txBody>
      </p:sp>
    </p:spTree>
    <p:extLst>
      <p:ext uri="{BB962C8B-B14F-4D97-AF65-F5344CB8AC3E}">
        <p14:creationId xmlns:p14="http://schemas.microsoft.com/office/powerpoint/2010/main" val="113586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Ολυμπιακοσ</a:t>
            </a:r>
            <a:r>
              <a:rPr lang="el-GR" dirty="0" smtClean="0"/>
              <a:t>  </a:t>
            </a:r>
            <a:r>
              <a:rPr lang="el-GR" dirty="0" err="1" smtClean="0"/>
              <a:t>ορκοΣ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728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672389" y="1191126"/>
            <a:ext cx="890336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dirty="0"/>
              <a:t>Ο </a:t>
            </a:r>
            <a:r>
              <a:rPr lang="el-GR" sz="4000" dirty="0" smtClean="0"/>
              <a:t>ολυμπιακός </a:t>
            </a:r>
            <a:r>
              <a:rPr lang="el-GR" sz="4000" dirty="0"/>
              <a:t>όρκος είναι ο </a:t>
            </a:r>
            <a:r>
              <a:rPr lang="el-GR" sz="4000" dirty="0" smtClean="0"/>
              <a:t>όρκος </a:t>
            </a:r>
            <a:r>
              <a:rPr lang="el-GR" sz="4000" dirty="0"/>
              <a:t>που </a:t>
            </a:r>
            <a:r>
              <a:rPr lang="el-GR" sz="4000" dirty="0" smtClean="0"/>
              <a:t>απαγγέλλεται από </a:t>
            </a:r>
            <a:r>
              <a:rPr lang="el-GR" sz="4000" dirty="0"/>
              <a:t>αθλητή ή αθλήτρια της διοργανώτριας </a:t>
            </a:r>
            <a:r>
              <a:rPr lang="el-GR" sz="4000" dirty="0" smtClean="0"/>
              <a:t>χώρας </a:t>
            </a:r>
            <a:r>
              <a:rPr lang="el-GR" sz="4000" dirty="0"/>
              <a:t>για λογαριασμό όλων των αθλητών που συμμετέχουν στους </a:t>
            </a:r>
            <a:r>
              <a:rPr lang="el-GR" sz="4000" dirty="0" smtClean="0"/>
              <a:t>σύγχρονους ολυμπιακούς αγώνες.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332915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94</TotalTime>
  <Words>812</Words>
  <Application>Microsoft Office PowerPoint</Application>
  <PresentationFormat>Ευρεία οθόνη</PresentationFormat>
  <Paragraphs>94</Paragraphs>
  <Slides>25</Slides>
  <Notes>0</Notes>
  <HiddenSlides>1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7" baseType="lpstr">
      <vt:lpstr>Garamond</vt:lpstr>
      <vt:lpstr>Savon</vt:lpstr>
      <vt:lpstr>Ολυμπιακοι  αγωνεσ </vt:lpstr>
      <vt:lpstr>Ολυμπιακοσ υμνοσ</vt:lpstr>
      <vt:lpstr>Παρουσίαση του PowerPoint</vt:lpstr>
      <vt:lpstr>Παρουσίαση του PowerPoint</vt:lpstr>
      <vt:lpstr>Παρουσίαση του PowerPoint</vt:lpstr>
      <vt:lpstr>Ολυμπιακη Εκεχειρια </vt:lpstr>
      <vt:lpstr>Παρουσίαση του PowerPoint</vt:lpstr>
      <vt:lpstr>Ολυμπιακοσ  ορκοΣ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Ολυμπιακη φλογα</vt:lpstr>
      <vt:lpstr>Ιστορική Αναδρομή</vt:lpstr>
      <vt:lpstr>Πρώτοι λαμπαδηδρόμοι</vt:lpstr>
      <vt:lpstr>Πρωθιέρεια</vt:lpstr>
      <vt:lpstr>Doping &amp; Αναβολικά</vt:lpstr>
      <vt:lpstr>ΟΡΙΣΜΟΣ</vt:lpstr>
      <vt:lpstr>ΕΠΙΠΤΩΣΕΙΣ ΝΤΟΠΙΝΚ</vt:lpstr>
      <vt:lpstr>ΟΙ ΠΙΟ ΔΙΑΒΟΗΤΕΣ ΥΠΟΘΕΣΕΙΣ ΝΤΟΠΙΝΓΚ</vt:lpstr>
      <vt:lpstr>Ολυμπιακοι αγωνεΣ 1896</vt:lpstr>
      <vt:lpstr>Παρουσίαση του PowerPoint</vt:lpstr>
      <vt:lpstr>Τα αθλήματα</vt:lpstr>
      <vt:lpstr>Μαραθώνιος δρόμος</vt:lpstr>
      <vt:lpstr>Δικτυογραφία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Ολυμπιακοσ  ορκος .</dc:title>
  <dc:creator>Χρήστης των Windows</dc:creator>
  <cp:lastModifiedBy>eXelixi</cp:lastModifiedBy>
  <cp:revision>17</cp:revision>
  <dcterms:created xsi:type="dcterms:W3CDTF">2018-02-28T08:29:24Z</dcterms:created>
  <dcterms:modified xsi:type="dcterms:W3CDTF">2018-03-21T15:07:14Z</dcterms:modified>
</cp:coreProperties>
</file>